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8" r:id="rId4"/>
    <p:sldId id="271" r:id="rId5"/>
    <p:sldId id="270" r:id="rId6"/>
    <p:sldId id="269" r:id="rId7"/>
    <p:sldId id="267" r:id="rId8"/>
    <p:sldId id="265" r:id="rId9"/>
    <p:sldId id="264" r:id="rId10"/>
    <p:sldId id="263" r:id="rId11"/>
    <p:sldId id="262" r:id="rId12"/>
    <p:sldId id="261" r:id="rId13"/>
    <p:sldId id="259" r:id="rId14"/>
    <p:sldId id="258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060606"/>
    <a:srgbClr val="0F0F0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66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09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9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6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256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014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19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93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4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18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77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08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802B6-8EFD-4B42-8131-6D6CB1BED3F6}" type="datetimeFigureOut">
              <a:rPr lang="de-DE" smtClean="0"/>
              <a:t>10.02.2019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81A2E-368F-4A62-9BDE-1F67A681429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43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C2AEE-AAFC-4933-9598-393E6377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017" y="0"/>
            <a:ext cx="10287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389B8-4989-48E8-8C40-E220CDA25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15886"/>
            <a:ext cx="77724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9600" i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e</a:t>
            </a:r>
            <a:r>
              <a:rPr lang="en-US" sz="9600" i="1" dirty="0" err="1">
                <a:solidFill>
                  <a:schemeClr val="accent2">
                    <a:lumMod val="75000"/>
                  </a:schemeClr>
                </a:solidFill>
                <a:latin typeface="Baskerville Old Face" panose="02020602080505020303" pitchFamily="18" charset="0"/>
              </a:rPr>
              <a:t>X</a:t>
            </a:r>
            <a:r>
              <a:rPr lang="en-US" sz="9600" i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plorance</a:t>
            </a:r>
            <a:endParaRPr lang="de-DE" sz="9600" i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1F812-97BC-4545-8F5C-5F12070C8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128662"/>
            <a:ext cx="6858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skerville Old Face" panose="02020602080505020303" pitchFamily="18" charset="0"/>
              </a:rPr>
              <a:t>The Place Where Feedback Matters</a:t>
            </a:r>
            <a:endParaRPr lang="de-DE" sz="3600" dirty="0">
              <a:solidFill>
                <a:schemeClr val="bg1">
                  <a:lumMod val="95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91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244D4-E848-4623-AD13-09BDDBD76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386"/>
            <a:ext cx="9144000" cy="61186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22" y="-295602"/>
            <a:ext cx="845635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Select a system that is easy to use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0797"/>
            <a:ext cx="7886700" cy="1961761"/>
          </a:xfr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Britannic Bold" panose="020B0903060703020204" pitchFamily="34" charset="0"/>
              </a:rPr>
              <a:t>You must make certain that your online system demands no learning curve. </a:t>
            </a:r>
            <a:endParaRPr lang="de-DE" sz="4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6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F0A1E-463C-4889-9AF1-29ECABC59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48406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Select a scalable system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84208"/>
            <a:ext cx="4395021" cy="4351338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Britannic Bold" panose="020B0903060703020204" pitchFamily="34" charset="0"/>
              </a:rPr>
              <a:t>Your online system must the number of users in line E, and ultimately scale up to the number in line F.</a:t>
            </a:r>
            <a:endParaRPr lang="de-DE" sz="4000" dirty="0">
              <a:latin typeface="Britannic Bold" panose="020B0903060703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966D67-AA54-42B3-97C0-E01EEF3B1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489086"/>
              </p:ext>
            </p:extLst>
          </p:nvPr>
        </p:nvGraphicFramePr>
        <p:xfrm>
          <a:off x="4748980" y="937547"/>
          <a:ext cx="4120329" cy="54446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45749">
                  <a:extLst>
                    <a:ext uri="{9D8B030D-6E8A-4147-A177-3AD203B41FA5}">
                      <a16:colId xmlns:a16="http://schemas.microsoft.com/office/drawing/2014/main" val="1611204950"/>
                    </a:ext>
                  </a:extLst>
                </a:gridCol>
                <a:gridCol w="2289838">
                  <a:extLst>
                    <a:ext uri="{9D8B030D-6E8A-4147-A177-3AD203B41FA5}">
                      <a16:colId xmlns:a16="http://schemas.microsoft.com/office/drawing/2014/main" val="1049686978"/>
                    </a:ext>
                  </a:extLst>
                </a:gridCol>
                <a:gridCol w="1084742">
                  <a:extLst>
                    <a:ext uri="{9D8B030D-6E8A-4147-A177-3AD203B41FA5}">
                      <a16:colId xmlns:a16="http://schemas.microsoft.com/office/drawing/2014/main" val="1080093212"/>
                    </a:ext>
                  </a:extLst>
                </a:gridCol>
              </a:tblGrid>
              <a:tr h="44562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Eras Medium ITC" panose="020B0602030504020804" pitchFamily="34" charset="0"/>
                        </a:rPr>
                        <a:t>Line</a:t>
                      </a:r>
                      <a:endParaRPr lang="de-DE" b="1" dirty="0">
                        <a:latin typeface="Eras Medium ITC" panose="020B06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Eras Medium ITC" panose="020B0602030504020804" pitchFamily="34" charset="0"/>
                        </a:rPr>
                        <a:t>Item</a:t>
                      </a:r>
                      <a:endParaRPr lang="de-DE" b="1" dirty="0">
                        <a:latin typeface="Eras Medium ITC" panose="020B06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Eras Medium ITC" panose="020B0602030504020804" pitchFamily="34" charset="0"/>
                        </a:rPr>
                        <a:t>Your Campus</a:t>
                      </a:r>
                      <a:endParaRPr lang="de-DE" b="1" dirty="0">
                        <a:latin typeface="Eras Medium ITC" panose="020B06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256740"/>
                  </a:ext>
                </a:extLst>
              </a:tr>
              <a:tr h="943896">
                <a:tc>
                  <a:txBody>
                    <a:bodyPr/>
                    <a:lstStyle/>
                    <a:p>
                      <a:r>
                        <a:rPr lang="en-US" dirty="0">
                          <a:latin typeface="Britannic Bold" panose="020B0903060703020204" pitchFamily="34" charset="0"/>
                        </a:rPr>
                        <a:t>A</a:t>
                      </a:r>
                      <a:endParaRPr lang="de-DE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ritannic Bold" panose="020B0903060703020204" pitchFamily="34" charset="0"/>
                        </a:rPr>
                        <a:t>Courses/sections to evaluate online </a:t>
                      </a:r>
                      <a:endParaRPr lang="de-DE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543023"/>
                  </a:ext>
                </a:extLst>
              </a:tr>
              <a:tr h="419020">
                <a:tc>
                  <a:txBody>
                    <a:bodyPr/>
                    <a:lstStyle/>
                    <a:p>
                      <a:r>
                        <a:rPr lang="en-US" dirty="0">
                          <a:latin typeface="Britannic Bold" panose="020B0903060703020204" pitchFamily="34" charset="0"/>
                        </a:rPr>
                        <a:t>B</a:t>
                      </a:r>
                      <a:endParaRPr lang="de-DE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Britannic Bold" panose="020B0903060703020204" pitchFamily="34" charset="0"/>
                        </a:rPr>
                        <a:t>Average Class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08008"/>
                  </a:ext>
                </a:extLst>
              </a:tr>
              <a:tr h="581944">
                <a:tc>
                  <a:txBody>
                    <a:bodyPr/>
                    <a:lstStyle/>
                    <a:p>
                      <a:r>
                        <a:rPr lang="en-US" dirty="0">
                          <a:latin typeface="Britannic Bold" panose="020B0903060703020204" pitchFamily="34" charset="0"/>
                        </a:rPr>
                        <a:t>C</a:t>
                      </a:r>
                      <a:endParaRPr lang="de-DE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Britannic Bold" panose="020B0903060703020204" pitchFamily="34" charset="0"/>
                        </a:rPr>
                        <a:t>Total Responses (A * B)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888669"/>
                  </a:ext>
                </a:extLst>
              </a:tr>
              <a:tr h="831348">
                <a:tc>
                  <a:txBody>
                    <a:bodyPr/>
                    <a:lstStyle/>
                    <a:p>
                      <a:r>
                        <a:rPr lang="en-US" dirty="0">
                          <a:latin typeface="Britannic Bold" panose="020B0903060703020204" pitchFamily="34" charset="0"/>
                        </a:rPr>
                        <a:t>D</a:t>
                      </a:r>
                      <a:endParaRPr lang="de-DE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ritannic Bold" panose="020B0903060703020204" pitchFamily="34" charset="0"/>
                        </a:rPr>
                        <a:t>Average number of courses per student </a:t>
                      </a:r>
                      <a:endParaRPr lang="de-DE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202798"/>
                  </a:ext>
                </a:extLst>
              </a:tr>
              <a:tr h="1330157">
                <a:tc>
                  <a:txBody>
                    <a:bodyPr/>
                    <a:lstStyle/>
                    <a:p>
                      <a:r>
                        <a:rPr lang="en-US" dirty="0">
                          <a:latin typeface="Britannic Bold" panose="020B0903060703020204" pitchFamily="34" charset="0"/>
                        </a:rPr>
                        <a:t>E</a:t>
                      </a:r>
                      <a:endParaRPr lang="de-DE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ritannic Bold" panose="020B0903060703020204" pitchFamily="34" charset="0"/>
                        </a:rPr>
                        <a:t>Potential number of students all doing evaluations at once (C / D) </a:t>
                      </a:r>
                      <a:endParaRPr lang="de-DE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998844"/>
                  </a:ext>
                </a:extLst>
              </a:tr>
              <a:tr h="581944">
                <a:tc>
                  <a:txBody>
                    <a:bodyPr/>
                    <a:lstStyle/>
                    <a:p>
                      <a:r>
                        <a:rPr lang="en-US" dirty="0">
                          <a:latin typeface="Britannic Bold" panose="020B0903060703020204" pitchFamily="34" charset="0"/>
                        </a:rPr>
                        <a:t>F</a:t>
                      </a:r>
                      <a:endParaRPr lang="de-DE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Britannic Bold" panose="020B0903060703020204" pitchFamily="34" charset="0"/>
                        </a:rPr>
                        <a:t>Total Student 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0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41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3C6C-1AF6-47CF-8419-05B93C33D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57814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Be sensitive to cultural factors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405" y="2627006"/>
            <a:ext cx="6273595" cy="2008956"/>
          </a:xfrm>
          <a:solidFill>
            <a:schemeClr val="bg1">
              <a:lumMod val="8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de-DE" sz="4000" dirty="0">
                <a:latin typeface="Britannic Bold" panose="020B0903060703020204" pitchFamily="34" charset="0"/>
              </a:rPr>
              <a:t>Be sensitive to </a:t>
            </a:r>
            <a:r>
              <a:rPr lang="en-US" sz="4000" i="1" dirty="0">
                <a:latin typeface="Britannic Bold" panose="020B0903060703020204" pitchFamily="34" charset="0"/>
              </a:rPr>
              <a:t>student trust</a:t>
            </a:r>
            <a:r>
              <a:rPr lang="en-US" sz="4000" dirty="0">
                <a:latin typeface="Britannic Bold" panose="020B0903060703020204" pitchFamily="34" charset="0"/>
              </a:rPr>
              <a:t>, </a:t>
            </a:r>
            <a:r>
              <a:rPr lang="en-US" sz="4000" i="1" dirty="0">
                <a:latin typeface="Britannic Bold" panose="020B0903060703020204" pitchFamily="34" charset="0"/>
              </a:rPr>
              <a:t>IT readiness</a:t>
            </a:r>
            <a:r>
              <a:rPr lang="en-US" sz="4000" dirty="0">
                <a:latin typeface="Britannic Bold" panose="020B0903060703020204" pitchFamily="34" charset="0"/>
              </a:rPr>
              <a:t>, and even </a:t>
            </a:r>
            <a:r>
              <a:rPr lang="en-US" sz="4000" i="1" dirty="0">
                <a:latin typeface="Britannic Bold" panose="020B0903060703020204" pitchFamily="34" charset="0"/>
              </a:rPr>
              <a:t>computer literacy</a:t>
            </a:r>
            <a:r>
              <a:rPr lang="en-US" sz="4000" dirty="0">
                <a:latin typeface="Britannic Bold" panose="020B0903060703020204" pitchFamily="34" charset="0"/>
              </a:rPr>
              <a:t>. </a:t>
            </a:r>
            <a:endParaRPr lang="de-DE" sz="4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80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EE3D9A-AD59-4D47-920F-91425D9C2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829351"/>
            <a:ext cx="9144000" cy="6096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46233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Move online in stages by: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63216"/>
            <a:ext cx="6035040" cy="4356149"/>
          </a:xfrm>
          <a:solidFill>
            <a:schemeClr val="bg1">
              <a:lumMod val="8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Doing some evaluations online, and some on paper.</a:t>
            </a:r>
          </a:p>
          <a:p>
            <a:r>
              <a:rPr lang="en-US" sz="4000" dirty="0">
                <a:latin typeface="Britannic Bold" panose="020B0903060703020204" pitchFamily="34" charset="0"/>
              </a:rPr>
              <a:t>Sending students to a computer lab.</a:t>
            </a:r>
          </a:p>
          <a:p>
            <a:r>
              <a:rPr lang="en-US" sz="4000" dirty="0">
                <a:latin typeface="Britannic Bold" panose="020B0903060703020204" pitchFamily="34" charset="0"/>
              </a:rPr>
              <a:t>Bring portable systems to class.</a:t>
            </a:r>
          </a:p>
        </p:txBody>
      </p:sp>
    </p:spTree>
    <p:extLst>
      <p:ext uri="{BB962C8B-B14F-4D97-AF65-F5344CB8AC3E}">
        <p14:creationId xmlns:p14="http://schemas.microsoft.com/office/powerpoint/2010/main" val="214568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72AEE-3B77-4B89-A26A-98174EC5B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6610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Act Quickly to correct issues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746089"/>
            <a:ext cx="7886700" cy="2885123"/>
          </a:xfr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Britannic Bold" panose="020B0903060703020204" pitchFamily="34" charset="0"/>
              </a:rPr>
              <a:t>Proving to students that you are listening and taking action on their concerns is probably the single best way to improve response rates. </a:t>
            </a:r>
            <a:endParaRPr lang="de-DE" sz="4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62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5617"/>
            <a:ext cx="7886700" cy="1499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Improve your course evaluations with </a:t>
            </a:r>
            <a:r>
              <a:rPr lang="en-US" i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e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  <a:latin typeface="Baskerville Old Face" panose="02020602080505020303" pitchFamily="18" charset="0"/>
              </a:rPr>
              <a:t>X</a:t>
            </a:r>
            <a:r>
              <a:rPr lang="en-US" i="1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plorance</a:t>
            </a:r>
            <a:endParaRPr lang="de-DE" i="1" dirty="0">
              <a:solidFill>
                <a:srgbClr val="0070C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DB680-0F09-46D6-854B-95EF5AA75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4" y="2029378"/>
            <a:ext cx="7781249" cy="41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9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3ED68-CF29-4F68-B759-A9EE147DD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137" y="849508"/>
            <a:ext cx="9632273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66" y="-353961"/>
            <a:ext cx="8367866" cy="15698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A Fresh Look at Response Rates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1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836" y="-212377"/>
            <a:ext cx="9397672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Eras Medium ITC" panose="020B0602030504020804" pitchFamily="34" charset="0"/>
              </a:rPr>
              <a:t>Get Better Data from Online Evaluations</a:t>
            </a:r>
            <a:endParaRPr lang="de-DE" sz="4000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DF0E6-4C82-4839-A46C-E92694275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68" y="921870"/>
            <a:ext cx="9355804" cy="7251687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033BE117-1068-46C5-837F-EB91CD44A412}"/>
              </a:ext>
            </a:extLst>
          </p:cNvPr>
          <p:cNvSpPr txBox="1">
            <a:spLocks/>
          </p:cNvSpPr>
          <p:nvPr/>
        </p:nvSpPr>
        <p:spPr>
          <a:xfrm>
            <a:off x="0" y="3161670"/>
            <a:ext cx="6459794" cy="2422264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Britannic Bold" panose="020B0903060703020204" pitchFamily="34" charset="0"/>
              </a:rPr>
              <a:t>Would you rather have </a:t>
            </a:r>
            <a:r>
              <a:rPr lang="en-US" sz="4000" i="1" dirty="0">
                <a:latin typeface="Britannic Bold" panose="020B0903060703020204" pitchFamily="34" charset="0"/>
              </a:rPr>
              <a:t>more</a:t>
            </a:r>
            <a:r>
              <a:rPr lang="en-US" sz="4000" dirty="0">
                <a:latin typeface="Britannic Bold" panose="020B0903060703020204" pitchFamily="34" charset="0"/>
              </a:rPr>
              <a:t> data?</a:t>
            </a:r>
          </a:p>
          <a:p>
            <a:r>
              <a:rPr lang="en-US" sz="4000" dirty="0">
                <a:latin typeface="Britannic Bold" panose="020B0903060703020204" pitchFamily="34" charset="0"/>
              </a:rPr>
              <a:t>Or </a:t>
            </a:r>
            <a:r>
              <a:rPr lang="en-US" sz="4000" i="1" dirty="0">
                <a:latin typeface="Britannic Bold" panose="020B0903060703020204" pitchFamily="34" charset="0"/>
              </a:rPr>
              <a:t>better</a:t>
            </a:r>
            <a:r>
              <a:rPr lang="en-US" sz="4000" dirty="0">
                <a:latin typeface="Britannic Bold" panose="020B0903060703020204" pitchFamily="34" charset="0"/>
              </a:rPr>
              <a:t> data?</a:t>
            </a:r>
            <a:endParaRPr lang="de-DE" sz="4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31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D78430-25EF-4782-8322-C8C36F39B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371" y="52460"/>
            <a:ext cx="5707257" cy="6908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Get response data faster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089" y="3657600"/>
            <a:ext cx="4459912" cy="2005781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4000" dirty="0">
                <a:latin typeface="Britannic Bold" panose="020B0903060703020204" pitchFamily="34" charset="0"/>
              </a:rPr>
              <a:t>Online systems can deliver reports within </a:t>
            </a:r>
            <a:r>
              <a:rPr lang="en-US" sz="4000" i="1" dirty="0">
                <a:latin typeface="Britannic Bold" panose="020B0903060703020204" pitchFamily="34" charset="0"/>
              </a:rPr>
              <a:t>hours</a:t>
            </a:r>
            <a:endParaRPr lang="de-DE" sz="4000" i="1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3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23968-10F1-4D80-8094-684D6DF8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7" y="773008"/>
            <a:ext cx="9577090" cy="838832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81758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Get better response rates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5729"/>
            <a:ext cx="4781058" cy="1873271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Britannic Bold" panose="020B0903060703020204" pitchFamily="34" charset="0"/>
              </a:rPr>
              <a:t>Improve online response rates with our best practices.</a:t>
            </a:r>
            <a:endParaRPr lang="de-DE" sz="4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899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EAE82-3EFC-482F-904E-DEE30BA8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17" y="841758"/>
            <a:ext cx="9324299" cy="60427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7761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Communicate the Benefits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74" y="1766631"/>
            <a:ext cx="4769260" cy="4663665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Britannic Bold" panose="020B0903060703020204" pitchFamily="34" charset="0"/>
              </a:rPr>
              <a:t>Reach Students through:</a:t>
            </a:r>
          </a:p>
          <a:p>
            <a:r>
              <a:rPr lang="en-US" sz="4000" dirty="0">
                <a:latin typeface="Britannic Bold" panose="020B0903060703020204" pitchFamily="34" charset="0"/>
              </a:rPr>
              <a:t>Newspaper ads.</a:t>
            </a:r>
          </a:p>
          <a:p>
            <a:r>
              <a:rPr lang="en-US" sz="4000" dirty="0">
                <a:latin typeface="Britannic Bold" panose="020B0903060703020204" pitchFamily="34" charset="0"/>
              </a:rPr>
              <a:t>Campus PSAs.</a:t>
            </a:r>
          </a:p>
          <a:p>
            <a:r>
              <a:rPr lang="en-US" sz="4000" dirty="0">
                <a:latin typeface="Britannic Bold" panose="020B0903060703020204" pitchFamily="34" charset="0"/>
              </a:rPr>
              <a:t>Posters.</a:t>
            </a:r>
          </a:p>
          <a:p>
            <a:r>
              <a:rPr lang="en-US" sz="4000" dirty="0">
                <a:latin typeface="Britannic Bold" panose="020B0903060703020204" pitchFamily="34" charset="0"/>
              </a:rPr>
              <a:t>E-mail campaigns.</a:t>
            </a:r>
          </a:p>
          <a:p>
            <a:r>
              <a:rPr lang="en-US" sz="4000" dirty="0">
                <a:latin typeface="Britannic Bold" panose="020B0903060703020204" pitchFamily="34" charset="0"/>
              </a:rPr>
              <a:t>Student portal ads.</a:t>
            </a:r>
            <a:endParaRPr lang="de-DE" sz="4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77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D6064-669E-4DF5-A2D4-A365A3371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814"/>
            <a:ext cx="9144000" cy="626546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129786"/>
            <a:ext cx="8143691" cy="10712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Promise absolute confidentiality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95" y="2002605"/>
            <a:ext cx="4899045" cy="4351338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4000" dirty="0">
                <a:latin typeface="Britannic Bold" panose="020B0903060703020204" pitchFamily="34" charset="0"/>
              </a:rPr>
              <a:t>No matter what, not a single faculty member must ever be able to identify what a single student said about their course.</a:t>
            </a:r>
            <a:endParaRPr lang="de-DE" sz="4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3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01379-9505-4981-AE52-B9FF5CEE5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308"/>
            <a:ext cx="9144000" cy="685619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83514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Use student portals by: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24" y="1142049"/>
            <a:ext cx="6214971" cy="5353889"/>
          </a:xfr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Britannic Bold" panose="020B0903060703020204" pitchFamily="34" charset="0"/>
              </a:rPr>
              <a:t>Encouraging students through portal integration.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Britannic Bold" panose="020B0903060703020204" pitchFamily="34" charset="0"/>
              </a:rPr>
              <a:t>Annoying students through portal reminders.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latin typeface="Britannic Bold" panose="020B0903060703020204" pitchFamily="34" charset="0"/>
              </a:rPr>
              <a:t>Compelling students through portal blocking. </a:t>
            </a:r>
            <a:endParaRPr lang="de-DE" sz="4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5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2">
              <a:lumMod val="10000"/>
            </a:schemeClr>
          </a:fgClr>
          <a:bgClr>
            <a:srgbClr val="292929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5325E-CBDB-40B1-B060-41A109169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46FA4-EB1F-4FF8-BA5C-BB22F2DC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82272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Medium ITC" panose="020B0602030504020804" pitchFamily="34" charset="0"/>
              </a:rPr>
              <a:t>Provide a small incentive</a:t>
            </a:r>
            <a:endParaRPr lang="de-DE" dirty="0">
              <a:solidFill>
                <a:schemeClr val="bg1"/>
              </a:solidFill>
              <a:latin typeface="Eras Medium ITC" panose="020B06020305040208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09F8BE-7FFD-437A-A3EC-1BF47920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98" y="3872700"/>
            <a:ext cx="8019804" cy="2604790"/>
          </a:xfrm>
          <a:solidFill>
            <a:schemeClr val="bg1">
              <a:lumMod val="8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Britannic Bold" panose="020B0903060703020204" pitchFamily="34" charset="0"/>
              </a:rPr>
              <a:t>“If one wishes to achieve online response rates that are similar to in-class response rates, a very mild incentive should be offered.” </a:t>
            </a:r>
            <a:endParaRPr lang="de-DE" sz="40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09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334</Words>
  <Application>Microsoft Office PowerPoint</Application>
  <PresentationFormat>On-screen Show (4:3)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Baskerville Old Face</vt:lpstr>
      <vt:lpstr>Britannic Bold</vt:lpstr>
      <vt:lpstr>Calibri</vt:lpstr>
      <vt:lpstr>Calibri Light</vt:lpstr>
      <vt:lpstr>Eras Medium ITC</vt:lpstr>
      <vt:lpstr>Office Theme</vt:lpstr>
      <vt:lpstr>eXplorance</vt:lpstr>
      <vt:lpstr>A Fresh Look at Response Rates</vt:lpstr>
      <vt:lpstr>Get Better Data from Online Evaluations</vt:lpstr>
      <vt:lpstr>Get response data faster</vt:lpstr>
      <vt:lpstr>Get better response rates</vt:lpstr>
      <vt:lpstr>Communicate the Benefits</vt:lpstr>
      <vt:lpstr>Promise absolute confidentiality</vt:lpstr>
      <vt:lpstr>Use student portals by:</vt:lpstr>
      <vt:lpstr>Provide a small incentive</vt:lpstr>
      <vt:lpstr>Select a system that is easy to use</vt:lpstr>
      <vt:lpstr>Select a scalable system</vt:lpstr>
      <vt:lpstr>Be sensitive to cultural factors</vt:lpstr>
      <vt:lpstr>Move online in stages by:</vt:lpstr>
      <vt:lpstr>Act Quickly to correct issues</vt:lpstr>
      <vt:lpstr>Improve your course evaluations with eXplorance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eXplorance</dc:title>
  <dc:creator>alex schindler</dc:creator>
  <cp:lastModifiedBy>alex schindler</cp:lastModifiedBy>
  <cp:revision>11</cp:revision>
  <dcterms:created xsi:type="dcterms:W3CDTF">2019-02-10T22:45:33Z</dcterms:created>
  <dcterms:modified xsi:type="dcterms:W3CDTF">2019-02-11T00:20:21Z</dcterms:modified>
</cp:coreProperties>
</file>